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2" r:id="rId1"/>
  </p:sldMasterIdLst>
  <p:sldIdLst>
    <p:sldId id="256" r:id="rId2"/>
    <p:sldId id="257" r:id="rId3"/>
    <p:sldId id="258" r:id="rId4"/>
    <p:sldId id="259" r:id="rId5"/>
    <p:sldId id="260" r:id="rId6"/>
    <p:sldId id="262" r:id="rId7"/>
    <p:sldId id="263" r:id="rId8"/>
    <p:sldId id="265" r:id="rId9"/>
    <p:sldId id="266" r:id="rId10"/>
    <p:sldId id="267" r:id="rId11"/>
    <p:sldId id="288" r:id="rId12"/>
    <p:sldId id="269" r:id="rId13"/>
    <p:sldId id="270"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71" r:id="rId30"/>
    <p:sldId id="287"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0" autoAdjust="0"/>
    <p:restoredTop sz="94723" autoAdjust="0"/>
  </p:normalViewPr>
  <p:slideViewPr>
    <p:cSldViewPr>
      <p:cViewPr varScale="1">
        <p:scale>
          <a:sx n="62" d="100"/>
          <a:sy n="62" d="100"/>
        </p:scale>
        <p:origin x="1400"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Droplets-S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1191250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46" y="4289374"/>
            <a:ext cx="7773324"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4086506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4018727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084659" y="872588"/>
            <a:ext cx="6977064" cy="2729915"/>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
        <p:nvSpPr>
          <p:cNvPr id="11" name="TextBox 10"/>
          <p:cNvSpPr txBox="1"/>
          <p:nvPr/>
        </p:nvSpPr>
        <p:spPr>
          <a:xfrm>
            <a:off x="737626" y="887859"/>
            <a:ext cx="546888"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850130" y="3120015"/>
            <a:ext cx="553641"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48814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6621458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4" name="Picture 13"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5" name="Title 1"/>
          <p:cNvSpPr>
            <a:spLocks noGrp="1"/>
          </p:cNvSpPr>
          <p:nvPr>
            <p:ph type="title"/>
          </p:nvPr>
        </p:nvSpPr>
        <p:spPr>
          <a:xfrm>
            <a:off x="685331" y="609600"/>
            <a:ext cx="7773339"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5B741AF-CE24-4562-868D-70D679BF1A2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359015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7" name="Picture 1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0" name="Title 1"/>
          <p:cNvSpPr>
            <a:spLocks noGrp="1"/>
          </p:cNvSpPr>
          <p:nvPr>
            <p:ph type="title"/>
          </p:nvPr>
        </p:nvSpPr>
        <p:spPr>
          <a:xfrm>
            <a:off x="685331" y="610772"/>
            <a:ext cx="7773339"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5B741AF-CE24-4562-868D-70D679BF1A2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514059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5894920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10" name="Picture 9"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2281388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3981231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536210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B741AF-CE24-4562-868D-70D679BF1A2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263722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049059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331" y="3051013"/>
            <a:ext cx="3829520"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4629150" y="3051013"/>
            <a:ext cx="382905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B741AF-CE24-4562-868D-70D679BF1A24}" type="datetimeFigureOut">
              <a:rPr lang="en-US" smtClean="0"/>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3700207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B741AF-CE24-4562-868D-70D679BF1A2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3803995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fld id="{05B741AF-CE24-4562-868D-70D679BF1A24}" type="datetimeFigureOut">
              <a:rPr lang="en-US" smtClean="0"/>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2238120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182062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2" y="609600"/>
            <a:ext cx="4129618"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04270" y="609601"/>
            <a:ext cx="3005851"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632853"/>
            <a:ext cx="4129604"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B741AF-CE24-4562-868D-70D679BF1A2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6244C-20B9-45A1-9FEF-9B28ECD0FF29}" type="slidenum">
              <a:rPr lang="en-US" smtClean="0"/>
              <a:t>‹#›</a:t>
            </a:fld>
            <a:endParaRPr lang="en-US"/>
          </a:p>
        </p:txBody>
      </p:sp>
    </p:spTree>
    <p:extLst>
      <p:ext uri="{BB962C8B-B14F-4D97-AF65-F5344CB8AC3E}">
        <p14:creationId xmlns:p14="http://schemas.microsoft.com/office/powerpoint/2010/main" val="814076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fld id="{05B741AF-CE24-4562-868D-70D679BF1A24}" type="datetimeFigureOut">
              <a:rPr lang="en-US" smtClean="0"/>
              <a:t>5/21/2024</a:t>
            </a:fld>
            <a:endParaRPr lang="en-US"/>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fld id="{A7D6244C-20B9-45A1-9FEF-9B28ECD0FF29}" type="slidenum">
              <a:rPr lang="en-US" smtClean="0"/>
              <a:t>‹#›</a:t>
            </a:fld>
            <a:endParaRPr lang="en-US"/>
          </a:p>
        </p:txBody>
      </p:sp>
    </p:spTree>
    <p:extLst>
      <p:ext uri="{BB962C8B-B14F-4D97-AF65-F5344CB8AC3E}">
        <p14:creationId xmlns:p14="http://schemas.microsoft.com/office/powerpoint/2010/main" val="1824044596"/>
      </p:ext>
    </p:extLst>
  </p:cSld>
  <p:clrMap bg1="lt1" tx1="dk1" bg2="lt2" tx2="dk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67" r:id="rId5"/>
    <p:sldLayoutId id="2147483868" r:id="rId6"/>
    <p:sldLayoutId id="2147483869" r:id="rId7"/>
    <p:sldLayoutId id="2147483870" r:id="rId8"/>
    <p:sldLayoutId id="2147483871" r:id="rId9"/>
    <p:sldLayoutId id="2147483872" r:id="rId10"/>
    <p:sldLayoutId id="2147483873" r:id="rId11"/>
    <p:sldLayoutId id="2147483874" r:id="rId12"/>
    <p:sldLayoutId id="2147483875" r:id="rId13"/>
    <p:sldLayoutId id="2147483876" r:id="rId14"/>
    <p:sldLayoutId id="2147483877" r:id="rId15"/>
    <p:sldLayoutId id="2147483878" r:id="rId16"/>
    <p:sldLayoutId id="2147483879" r:id="rId17"/>
    <p:sldLayoutId id="2147483880"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4348" y="357166"/>
            <a:ext cx="7772400" cy="1470025"/>
          </a:xfrm>
        </p:spPr>
        <p:txBody>
          <a:bodyPr>
            <a:normAutofit/>
          </a:bodyPr>
          <a:lstStyle/>
          <a:p>
            <a:r>
              <a:rPr lang="en-US" sz="4000" dirty="0">
                <a:latin typeface="Times New Roman" panose="02020603050405020304" pitchFamily="18" charset="0"/>
                <a:cs typeface="Times New Roman" panose="02020603050405020304" pitchFamily="18" charset="0"/>
              </a:rPr>
              <a:t>MEDICAL STORE MANAGEMENT SYSTEM</a:t>
            </a:r>
          </a:p>
        </p:txBody>
      </p:sp>
      <p:sp>
        <p:nvSpPr>
          <p:cNvPr id="3" name="Subtitle 2"/>
          <p:cNvSpPr>
            <a:spLocks noGrp="1"/>
          </p:cNvSpPr>
          <p:nvPr>
            <p:ph type="subTitle" idx="1"/>
          </p:nvPr>
        </p:nvSpPr>
        <p:spPr>
          <a:xfrm>
            <a:off x="4572000" y="4221088"/>
            <a:ext cx="4572000" cy="2094502"/>
          </a:xfrm>
        </p:spPr>
        <p:txBody>
          <a:bodyPr>
            <a:normAutofit/>
          </a:bodyPr>
          <a:lstStyle/>
          <a:p>
            <a:pPr algn="l"/>
            <a:r>
              <a:rPr lang="en-US" sz="1400" b="1" dirty="0">
                <a:solidFill>
                  <a:schemeClr val="tx1"/>
                </a:solidFill>
                <a:latin typeface="Times New Roman" panose="02020603050405020304" pitchFamily="18" charset="0"/>
                <a:cs typeface="Times New Roman" panose="02020603050405020304" pitchFamily="18" charset="0"/>
              </a:rPr>
              <a:t>Presented by: </a:t>
            </a:r>
          </a:p>
          <a:p>
            <a:pPr algn="l"/>
            <a:r>
              <a:rPr lang="en-US" sz="1400" b="1" dirty="0">
                <a:solidFill>
                  <a:schemeClr val="tx1"/>
                </a:solidFill>
                <a:latin typeface="Times New Roman" panose="02020603050405020304" pitchFamily="18" charset="0"/>
                <a:cs typeface="Times New Roman" panose="02020603050405020304" pitchFamily="18" charset="0"/>
              </a:rPr>
              <a:t>Name: Damarasingu Gowtham </a:t>
            </a:r>
            <a:r>
              <a:rPr lang="en-US" sz="1400" b="1" dirty="0" err="1">
                <a:solidFill>
                  <a:schemeClr val="tx1"/>
                </a:solidFill>
                <a:latin typeface="Times New Roman" panose="02020603050405020304" pitchFamily="18" charset="0"/>
                <a:cs typeface="Times New Roman" panose="02020603050405020304" pitchFamily="18" charset="0"/>
              </a:rPr>
              <a:t>bhaskar</a:t>
            </a:r>
            <a:endParaRPr lang="en-US" sz="1400" b="1" dirty="0">
              <a:solidFill>
                <a:schemeClr val="tx1"/>
              </a:solidFill>
              <a:latin typeface="Times New Roman" panose="02020603050405020304" pitchFamily="18" charset="0"/>
              <a:cs typeface="Times New Roman" panose="02020603050405020304" pitchFamily="18" charset="0"/>
            </a:endParaRPr>
          </a:p>
          <a:p>
            <a:pPr algn="l"/>
            <a:r>
              <a:rPr lang="en-US" sz="1400" b="1" dirty="0">
                <a:solidFill>
                  <a:schemeClr val="tx1"/>
                </a:solidFill>
                <a:latin typeface="Times New Roman" panose="02020603050405020304" pitchFamily="18" charset="0"/>
                <a:cs typeface="Times New Roman" panose="02020603050405020304" pitchFamily="18" charset="0"/>
              </a:rPr>
              <a:t>Reg No: 22P31F0009</a:t>
            </a:r>
          </a:p>
          <a:p>
            <a:pPr algn="l"/>
            <a:r>
              <a:rPr lang="en-US" sz="1200" b="1" dirty="0">
                <a:solidFill>
                  <a:schemeClr val="tx1"/>
                </a:solidFill>
                <a:latin typeface="Times New Roman" panose="02020603050405020304" pitchFamily="18" charset="0"/>
                <a:cs typeface="Times New Roman" panose="02020603050405020304" pitchFamily="18" charset="0"/>
              </a:rPr>
              <a:t>ADITYA COLLEGE OF ENGINEERING AND TECHNOLOGY</a:t>
            </a:r>
          </a:p>
        </p:txBody>
      </p:sp>
      <p:sp>
        <p:nvSpPr>
          <p:cNvPr id="7" name="TextBox 6"/>
          <p:cNvSpPr txBox="1"/>
          <p:nvPr/>
        </p:nvSpPr>
        <p:spPr>
          <a:xfrm>
            <a:off x="26200" y="4384479"/>
            <a:ext cx="2529576"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Internal Guide:</a:t>
            </a:r>
          </a:p>
          <a:p>
            <a:r>
              <a:rPr lang="en-US" b="1" dirty="0" err="1">
                <a:latin typeface="Times New Roman" panose="02020603050405020304" pitchFamily="18" charset="0"/>
                <a:cs typeface="Times New Roman" panose="02020603050405020304" pitchFamily="18" charset="0"/>
              </a:rPr>
              <a:t>Ms.Mohammad.Gousia</a:t>
            </a:r>
            <a:endParaRPr lang="en-US" b="1" dirty="0">
              <a:latin typeface="Times New Roman" panose="02020603050405020304" pitchFamily="18" charset="0"/>
              <a:cs typeface="Times New Roman" panose="02020603050405020304" pitchFamily="18" charset="0"/>
            </a:endParaRPr>
          </a:p>
        </p:txBody>
      </p:sp>
      <p:pic>
        <p:nvPicPr>
          <p:cNvPr id="8" name="Picture 7" descr="WhatsApp Image 2024-02-29 at 3.48.12 AM.jpeg"/>
          <p:cNvPicPr>
            <a:picLocks noChangeAspect="1"/>
          </p:cNvPicPr>
          <p:nvPr/>
        </p:nvPicPr>
        <p:blipFill>
          <a:blip r:embed="rId2"/>
          <a:stretch>
            <a:fillRect/>
          </a:stretch>
        </p:blipFill>
        <p:spPr>
          <a:xfrm>
            <a:off x="2771800" y="2208990"/>
            <a:ext cx="2682887" cy="15224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752" y="35150"/>
            <a:ext cx="9036496" cy="1596177"/>
          </a:xfrm>
        </p:spPr>
        <p:txBody>
          <a:bodyPr>
            <a:normAutofit/>
          </a:bodyPr>
          <a:lstStyle/>
          <a:p>
            <a:r>
              <a:rPr lang="en-US" sz="4000" dirty="0">
                <a:latin typeface="Times New Roman" panose="02020603050405020304" pitchFamily="18" charset="0"/>
                <a:cs typeface="Times New Roman" panose="02020603050405020304" pitchFamily="18" charset="0"/>
              </a:rPr>
              <a:t>NON-FUNCTIONAL REQUIREMENTS</a:t>
            </a:r>
          </a:p>
        </p:txBody>
      </p:sp>
      <p:sp>
        <p:nvSpPr>
          <p:cNvPr id="3" name="Content Placeholder 2"/>
          <p:cNvSpPr>
            <a:spLocks noGrp="1"/>
          </p:cNvSpPr>
          <p:nvPr>
            <p:ph idx="1"/>
          </p:nvPr>
        </p:nvSpPr>
        <p:spPr>
          <a:xfrm>
            <a:off x="611560" y="2060848"/>
            <a:ext cx="7773339" cy="3816424"/>
          </a:xfrm>
        </p:spPr>
        <p:txBody>
          <a:bodyPr>
            <a:noAutofit/>
          </a:bodyPr>
          <a:lstStyle/>
          <a:p>
            <a:pPr algn="just">
              <a:buFont typeface="Wingdings" pitchFamily="2" charset="2"/>
              <a:buChar char="Ø"/>
            </a:pPr>
            <a:r>
              <a:rPr lang="en-US" cap="none" dirty="0">
                <a:latin typeface="Times New Roman" panose="02020603050405020304" pitchFamily="18" charset="0"/>
                <a:cs typeface="Times New Roman" panose="02020603050405020304" pitchFamily="18" charset="0"/>
              </a:rPr>
              <a:t>Only authorized employees of the firm can access the subsystem’s secured page.</a:t>
            </a:r>
          </a:p>
          <a:p>
            <a:pPr algn="just">
              <a:buFont typeface="Wingdings" pitchFamily="2" charset="2"/>
              <a:buChar char="Ø"/>
            </a:pPr>
            <a:r>
              <a:rPr lang="en-US" cap="none" dirty="0">
                <a:latin typeface="Times New Roman" panose="02020603050405020304" pitchFamily="18" charset="0"/>
                <a:cs typeface="Times New Roman" panose="02020603050405020304" pitchFamily="18" charset="0"/>
              </a:rPr>
              <a:t> Simple user interface has be created to make it easier to use.</a:t>
            </a:r>
          </a:p>
          <a:p>
            <a:pPr algn="just">
              <a:buFont typeface="Wingdings" pitchFamily="2" charset="2"/>
              <a:buChar char="Ø"/>
            </a:pPr>
            <a:r>
              <a:rPr lang="en-US" cap="none" dirty="0">
                <a:latin typeface="Times New Roman" panose="02020603050405020304" pitchFamily="18" charset="0"/>
                <a:cs typeface="Times New Roman" panose="02020603050405020304" pitchFamily="18" charset="0"/>
              </a:rPr>
              <a:t>The systems must always be accessible around the clock, every day of the week.</a:t>
            </a:r>
          </a:p>
          <a:p>
            <a:pPr algn="just">
              <a:buFont typeface="Wingdings" pitchFamily="2" charset="2"/>
              <a:buChar char="Ø"/>
            </a:pPr>
            <a:r>
              <a:rPr lang="en-US" cap="none" dirty="0">
                <a:latin typeface="Times New Roman" panose="02020603050405020304" pitchFamily="18" charset="0"/>
                <a:cs typeface="Times New Roman" panose="02020603050405020304" pitchFamily="18" charset="0"/>
              </a:rPr>
              <a:t> If a significant system fault occurs, it should be fixed within 1 to 2 working days to minimize disruption to business operations.</a:t>
            </a:r>
          </a:p>
          <a:p>
            <a:pPr>
              <a:buNone/>
            </a:pPr>
            <a:endParaRPr lang="en-US" sz="1600" cap="none"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3B3DA-FB1B-4A02-B0AB-DEB240D3743D}"/>
              </a:ext>
            </a:extLst>
          </p:cNvPr>
          <p:cNvSpPr>
            <a:spLocks noGrp="1"/>
          </p:cNvSpPr>
          <p:nvPr>
            <p:ph type="title"/>
          </p:nvPr>
        </p:nvSpPr>
        <p:spPr>
          <a:xfrm>
            <a:off x="685332" y="618519"/>
            <a:ext cx="7773338" cy="866266"/>
          </a:xfrm>
        </p:spPr>
        <p:txBody>
          <a:bodyPr/>
          <a:lstStyle/>
          <a:p>
            <a:r>
              <a:rPr lang="en-US" dirty="0">
                <a:latin typeface="Times New Roman" panose="02020603050405020304" pitchFamily="18" charset="0"/>
                <a:cs typeface="Times New Roman" panose="02020603050405020304" pitchFamily="18" charset="0"/>
              </a:rPr>
              <a:t>Modules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E08520-17A6-4F12-93DA-974F9A8546E9}"/>
              </a:ext>
            </a:extLst>
          </p:cNvPr>
          <p:cNvSpPr>
            <a:spLocks noGrp="1"/>
          </p:cNvSpPr>
          <p:nvPr>
            <p:ph idx="1"/>
          </p:nvPr>
        </p:nvSpPr>
        <p:spPr>
          <a:xfrm>
            <a:off x="685331" y="1340768"/>
            <a:ext cx="7773339" cy="5184576"/>
          </a:xfrm>
        </p:spPr>
        <p:txBody>
          <a:bodyPr>
            <a:normAutofit/>
          </a:bodyPr>
          <a:lstStyle/>
          <a:p>
            <a:pPr marL="342900" marR="885190" lvl="0" indent="-342900" algn="just">
              <a:lnSpc>
                <a:spcPct val="115000"/>
              </a:lnSpc>
              <a:spcAft>
                <a:spcPts val="565"/>
              </a:spcAft>
              <a:buFont typeface="+mj-lt"/>
              <a:buAutoNum type="arabicPeriod"/>
            </a:pPr>
            <a:r>
              <a:rPr lang="en-IN" sz="1800" b="1"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Inventory management: </a:t>
            </a:r>
            <a:r>
              <a:rPr lang="en-IN" sz="1800"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this module handles the availability of medicines and medical supplies, including stock and expiration dates.</a:t>
            </a:r>
          </a:p>
          <a:p>
            <a:pPr marL="342900" marR="885190" lvl="0" indent="-342900" algn="just">
              <a:lnSpc>
                <a:spcPct val="115000"/>
              </a:lnSpc>
              <a:spcAft>
                <a:spcPts val="565"/>
              </a:spcAft>
              <a:buFont typeface="+mj-lt"/>
              <a:buAutoNum type="arabicPeriod"/>
            </a:pPr>
            <a:r>
              <a:rPr lang="en-IN" sz="1800" b="1"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Order management:</a:t>
            </a:r>
            <a:r>
              <a:rPr lang="en-IN" sz="1800"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allows users to place orders and get order status.</a:t>
            </a:r>
          </a:p>
          <a:p>
            <a:pPr marL="342900" marR="885190" lvl="0" indent="-342900" algn="just">
              <a:lnSpc>
                <a:spcPct val="115000"/>
              </a:lnSpc>
              <a:spcAft>
                <a:spcPts val="290"/>
              </a:spcAft>
              <a:buFont typeface="+mj-lt"/>
              <a:buAutoNum type="arabicPeriod"/>
            </a:pPr>
            <a:r>
              <a:rPr lang="en-IN" sz="1800" b="1" cap="none" dirty="0">
                <a:solidFill>
                  <a:srgbClr val="000000"/>
                </a:solidFill>
                <a:effectLst/>
                <a:latin typeface="Times New Roman" panose="02020603050405020304" pitchFamily="18" charset="0"/>
                <a:ea typeface="Times New Roman" panose="02020603050405020304" pitchFamily="18" charset="0"/>
              </a:rPr>
              <a:t>Customer management:</a:t>
            </a:r>
            <a:r>
              <a:rPr lang="en-IN" sz="1800" cap="none" dirty="0">
                <a:solidFill>
                  <a:srgbClr val="000000"/>
                </a:solidFill>
                <a:effectLst/>
                <a:latin typeface="Times New Roman" panose="02020603050405020304" pitchFamily="18" charset="0"/>
                <a:ea typeface="Times New Roman" panose="02020603050405020304" pitchFamily="18" charset="0"/>
              </a:rPr>
              <a:t> manages customer profiles, including personal information, purchase history, preferences, and loyalty programs.</a:t>
            </a:r>
            <a:endParaRPr lang="en-IN" sz="1800" b="1" cap="none"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marR="885190" lvl="0" indent="-342900" algn="just">
              <a:lnSpc>
                <a:spcPct val="115000"/>
              </a:lnSpc>
              <a:spcAft>
                <a:spcPts val="290"/>
              </a:spcAft>
              <a:buFont typeface="+mj-lt"/>
              <a:buAutoNum type="arabicPeriod"/>
            </a:pPr>
            <a:r>
              <a:rPr lang="en-IN" sz="1800" b="1"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Security and access control:</a:t>
            </a:r>
            <a:r>
              <a:rPr lang="en-IN" sz="1800" b="0"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implements security measures to protect sensitive data.</a:t>
            </a:r>
          </a:p>
          <a:p>
            <a:pPr marL="342900" marR="885190" lvl="0" indent="-342900" algn="just">
              <a:lnSpc>
                <a:spcPct val="115000"/>
              </a:lnSpc>
              <a:spcAft>
                <a:spcPts val="290"/>
              </a:spcAft>
              <a:buFont typeface="+mj-lt"/>
              <a:buAutoNum type="arabicPeriod"/>
            </a:pPr>
            <a:r>
              <a:rPr lang="en-IN" sz="1800" b="1"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User administration:</a:t>
            </a:r>
            <a:r>
              <a:rPr lang="en-IN" sz="1800" b="0"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allows administrators to manage user accounts, permissions, roles, and other administrative tasks related to system access and usage.</a:t>
            </a:r>
            <a:endParaRPr lang="en-IN" sz="1800" b="1" cap="non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885190" lvl="0" indent="-342900" algn="just">
              <a:lnSpc>
                <a:spcPct val="115000"/>
              </a:lnSpc>
              <a:spcAft>
                <a:spcPts val="565"/>
              </a:spcAft>
              <a:buFont typeface="+mj-lt"/>
              <a:buAutoNum type="arabicPeriod"/>
            </a:pPr>
            <a:endParaRPr lang="en-IN" cap="none" dirty="0"/>
          </a:p>
        </p:txBody>
      </p:sp>
    </p:spTree>
    <p:extLst>
      <p:ext uri="{BB962C8B-B14F-4D97-AF65-F5344CB8AC3E}">
        <p14:creationId xmlns:p14="http://schemas.microsoft.com/office/powerpoint/2010/main" val="2391070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618518"/>
            <a:ext cx="7631086" cy="1596177"/>
          </a:xfrm>
        </p:spPr>
        <p:txBody>
          <a:bodyPr>
            <a:normAutofit/>
          </a:bodyPr>
          <a:lstStyle/>
          <a:p>
            <a:r>
              <a:rPr lang="en-US" sz="4000" dirty="0">
                <a:latin typeface="Times New Roman" panose="02020603050405020304" pitchFamily="18" charset="0"/>
                <a:cs typeface="Times New Roman" panose="02020603050405020304" pitchFamily="18" charset="0"/>
              </a:rPr>
              <a:t>MINIMUM SOFTWARE REQUIREMENTS</a:t>
            </a:r>
          </a:p>
        </p:txBody>
      </p:sp>
      <p:sp>
        <p:nvSpPr>
          <p:cNvPr id="3" name="Content Placeholder 2"/>
          <p:cNvSpPr>
            <a:spLocks noGrp="1"/>
          </p:cNvSpPr>
          <p:nvPr>
            <p:ph idx="1"/>
          </p:nvPr>
        </p:nvSpPr>
        <p:spPr/>
        <p:txBody>
          <a:bodyPr>
            <a:normAutofit/>
          </a:bodyPr>
          <a:lstStyle/>
          <a:p>
            <a:pPr>
              <a:buNone/>
            </a:pPr>
            <a:endParaRPr lang="en-US" sz="2000" dirty="0"/>
          </a:p>
          <a:p>
            <a:r>
              <a:rPr lang="en-US" sz="1800" dirty="0">
                <a:latin typeface="Times New Roman" panose="02020603050405020304" pitchFamily="18" charset="0"/>
                <a:cs typeface="Times New Roman" panose="02020603050405020304" pitchFamily="18" charset="0"/>
              </a:rPr>
              <a:t>Operating System	 : Windows 10 </a:t>
            </a:r>
          </a:p>
          <a:p>
            <a:r>
              <a:rPr lang="en-US" sz="1800" dirty="0">
                <a:latin typeface="Times New Roman" panose="02020603050405020304" pitchFamily="18" charset="0"/>
                <a:cs typeface="Times New Roman" panose="02020603050405020304" pitchFamily="18" charset="0"/>
              </a:rPr>
              <a:t>Technologies	 : Python 3.9 </a:t>
            </a:r>
          </a:p>
          <a:p>
            <a:r>
              <a:rPr lang="en-US" sz="1800" dirty="0">
                <a:latin typeface="Times New Roman" panose="02020603050405020304" pitchFamily="18" charset="0"/>
                <a:cs typeface="Times New Roman" panose="02020603050405020304" pitchFamily="18" charset="0"/>
              </a:rPr>
              <a:t>TOOLS		 : Visual studio </a:t>
            </a:r>
          </a:p>
          <a:p>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MINIMUM HARDWARE REQUIREMENTS</a:t>
            </a:r>
          </a:p>
        </p:txBody>
      </p:sp>
      <p:sp>
        <p:nvSpPr>
          <p:cNvPr id="3" name="Content Placeholder 2"/>
          <p:cNvSpPr>
            <a:spLocks noGrp="1"/>
          </p:cNvSpPr>
          <p:nvPr>
            <p:ph idx="1"/>
          </p:nvPr>
        </p:nvSpPr>
        <p:spPr/>
        <p:txBody>
          <a:bodyPr>
            <a:normAutofit/>
          </a:bodyPr>
          <a:lstStyle/>
          <a:p>
            <a:pPr>
              <a:buNone/>
            </a:pPr>
            <a:endParaRPr lang="en-US" sz="2400" dirty="0"/>
          </a:p>
          <a:p>
            <a:r>
              <a:rPr lang="en-US" sz="1800" dirty="0">
                <a:latin typeface="Times New Roman" panose="02020603050405020304" pitchFamily="18" charset="0"/>
                <a:cs typeface="Times New Roman" panose="02020603050405020304" pitchFamily="18" charset="0"/>
              </a:rPr>
              <a:t>Processor	: </a:t>
            </a:r>
            <a:r>
              <a:rPr lang="en-US" sz="1800" dirty="0" err="1">
                <a:latin typeface="Times New Roman" panose="02020603050405020304" pitchFamily="18" charset="0"/>
                <a:cs typeface="Times New Roman" panose="02020603050405020304" pitchFamily="18" charset="0"/>
              </a:rPr>
              <a:t>intel</a:t>
            </a:r>
            <a:r>
              <a:rPr lang="en-US" sz="1800" dirty="0">
                <a:latin typeface="Times New Roman" panose="02020603050405020304" pitchFamily="18" charset="0"/>
                <a:cs typeface="Times New Roman" panose="02020603050405020304" pitchFamily="18" charset="0"/>
              </a:rPr>
              <a:t> core i3 </a:t>
            </a:r>
          </a:p>
          <a:p>
            <a:r>
              <a:rPr lang="en-US" sz="1800" dirty="0">
                <a:latin typeface="Times New Roman" panose="02020603050405020304" pitchFamily="18" charset="0"/>
                <a:cs typeface="Times New Roman" panose="02020603050405020304" pitchFamily="18" charset="0"/>
              </a:rPr>
              <a:t>RAM		: 4 GB </a:t>
            </a:r>
          </a:p>
          <a:p>
            <a:r>
              <a:rPr lang="en-US" sz="1800" dirty="0">
                <a:latin typeface="Times New Roman" panose="02020603050405020304" pitchFamily="18" charset="0"/>
                <a:cs typeface="Times New Roman" panose="02020603050405020304" pitchFamily="18" charset="0"/>
              </a:rPr>
              <a:t>Hard Disk	: 500 GB </a:t>
            </a:r>
          </a:p>
          <a:p>
            <a:r>
              <a:rPr lang="en-US" sz="1800" dirty="0">
                <a:latin typeface="Times New Roman" panose="02020603050405020304" pitchFamily="18" charset="0"/>
                <a:cs typeface="Times New Roman" panose="02020603050405020304" pitchFamily="18" charset="0"/>
              </a:rPr>
              <a:t>Speed	: 2.4 </a:t>
            </a:r>
            <a:r>
              <a:rPr lang="en-US" sz="1800" dirty="0" err="1">
                <a:latin typeface="Times New Roman" panose="02020603050405020304" pitchFamily="18" charset="0"/>
                <a:cs typeface="Times New Roman" panose="02020603050405020304" pitchFamily="18" charset="0"/>
              </a:rPr>
              <a:t>ghz</a:t>
            </a:r>
            <a:endParaRPr lang="en-US" sz="1800" dirty="0">
              <a:latin typeface="Times New Roman" panose="02020603050405020304" pitchFamily="18" charset="0"/>
              <a:cs typeface="Times New Roman" panose="02020603050405020304" pitchFamily="18" charset="0"/>
            </a:endParaRPr>
          </a:p>
          <a:p>
            <a:endParaRPr lang="en-US" sz="2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DAF84-74E3-496B-A34F-D5AFBE56E534}"/>
              </a:ext>
            </a:extLst>
          </p:cNvPr>
          <p:cNvSpPr>
            <a:spLocks noGrp="1"/>
          </p:cNvSpPr>
          <p:nvPr>
            <p:ph type="title"/>
          </p:nvPr>
        </p:nvSpPr>
        <p:spPr>
          <a:xfrm>
            <a:off x="685332" y="260648"/>
            <a:ext cx="7773338" cy="650242"/>
          </a:xfrm>
        </p:spPr>
        <p:txBody>
          <a:bodyPr/>
          <a:lstStyle/>
          <a:p>
            <a:r>
              <a:rPr lang="en-US" dirty="0">
                <a:latin typeface="Times New Roman" panose="02020603050405020304" pitchFamily="18" charset="0"/>
                <a:cs typeface="Times New Roman" panose="02020603050405020304" pitchFamily="18" charset="0"/>
              </a:rPr>
              <a:t>UML Diagrams</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BBEDF56A-E851-4589-9C1A-48DB331A3E95}"/>
              </a:ext>
            </a:extLst>
          </p:cNvPr>
          <p:cNvSpPr txBox="1"/>
          <p:nvPr/>
        </p:nvSpPr>
        <p:spPr>
          <a:xfrm>
            <a:off x="1187624" y="5947110"/>
            <a:ext cx="6984776" cy="369332"/>
          </a:xfrm>
          <a:prstGeom prst="rect">
            <a:avLst/>
          </a:prstGeom>
          <a:noFill/>
        </p:spPr>
        <p:txBody>
          <a:bodyPr wrap="square" rtlCol="0">
            <a:spAutoFit/>
          </a:bodyPr>
          <a:lstStyle/>
          <a:p>
            <a:pPr algn="ctr"/>
            <a:r>
              <a:rPr lang="en-US" dirty="0"/>
              <a:t>Fig: Use Case Diagram for system</a:t>
            </a:r>
            <a:endParaRPr lang="en-IN" dirty="0"/>
          </a:p>
        </p:txBody>
      </p:sp>
      <p:sp>
        <p:nvSpPr>
          <p:cNvPr id="14" name="Content Placeholder 13">
            <a:extLst>
              <a:ext uri="{FF2B5EF4-FFF2-40B4-BE49-F238E27FC236}">
                <a16:creationId xmlns:a16="http://schemas.microsoft.com/office/drawing/2014/main" id="{42DA290D-562A-4AE6-A3F7-893D70CBE1F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C4D707B1-50B3-4EEF-A901-18172C4FE205}"/>
              </a:ext>
            </a:extLst>
          </p:cNvPr>
          <p:cNvPicPr>
            <a:picLocks noChangeAspect="1"/>
          </p:cNvPicPr>
          <p:nvPr/>
        </p:nvPicPr>
        <p:blipFill>
          <a:blip r:embed="rId2"/>
          <a:stretch>
            <a:fillRect/>
          </a:stretch>
        </p:blipFill>
        <p:spPr>
          <a:xfrm>
            <a:off x="600075" y="928687"/>
            <a:ext cx="7943850" cy="5000625"/>
          </a:xfrm>
          <a:prstGeom prst="rect">
            <a:avLst/>
          </a:prstGeom>
        </p:spPr>
      </p:pic>
    </p:spTree>
    <p:extLst>
      <p:ext uri="{BB962C8B-B14F-4D97-AF65-F5344CB8AC3E}">
        <p14:creationId xmlns:p14="http://schemas.microsoft.com/office/powerpoint/2010/main" val="370871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9CF09BE-6663-498A-B8E8-166EA14B0F25}"/>
              </a:ext>
            </a:extLst>
          </p:cNvPr>
          <p:cNvSpPr txBox="1"/>
          <p:nvPr/>
        </p:nvSpPr>
        <p:spPr>
          <a:xfrm>
            <a:off x="683568" y="5949280"/>
            <a:ext cx="8136904" cy="369332"/>
          </a:xfrm>
          <a:prstGeom prst="rect">
            <a:avLst/>
          </a:prstGeom>
          <a:noFill/>
        </p:spPr>
        <p:txBody>
          <a:bodyPr wrap="square" rtlCol="0">
            <a:spAutoFit/>
          </a:bodyPr>
          <a:lstStyle/>
          <a:p>
            <a:pPr algn="ctr"/>
            <a:r>
              <a:rPr lang="en-US" dirty="0"/>
              <a:t>Fig: Class Diagram for system</a:t>
            </a:r>
            <a:endParaRPr lang="en-IN" dirty="0"/>
          </a:p>
        </p:txBody>
      </p:sp>
      <p:pic>
        <p:nvPicPr>
          <p:cNvPr id="7" name="Content Placeholder 6">
            <a:extLst>
              <a:ext uri="{FF2B5EF4-FFF2-40B4-BE49-F238E27FC236}">
                <a16:creationId xmlns:a16="http://schemas.microsoft.com/office/drawing/2014/main" id="{16C969FE-FA5B-4586-8FF6-819D7157A7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9552" y="539388"/>
            <a:ext cx="8496943" cy="5409892"/>
          </a:xfrm>
        </p:spPr>
      </p:pic>
    </p:spTree>
    <p:extLst>
      <p:ext uri="{BB962C8B-B14F-4D97-AF65-F5344CB8AC3E}">
        <p14:creationId xmlns:p14="http://schemas.microsoft.com/office/powerpoint/2010/main" val="3884556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8CB4C40-0364-4B24-8A9F-CE6E09FBA7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9592" y="548680"/>
            <a:ext cx="7416824" cy="5328591"/>
          </a:xfrm>
        </p:spPr>
      </p:pic>
      <p:sp>
        <p:nvSpPr>
          <p:cNvPr id="6" name="TextBox 5">
            <a:extLst>
              <a:ext uri="{FF2B5EF4-FFF2-40B4-BE49-F238E27FC236}">
                <a16:creationId xmlns:a16="http://schemas.microsoft.com/office/drawing/2014/main" id="{2B1BE91F-F985-4611-8F53-312C84CA1A9C}"/>
              </a:ext>
            </a:extLst>
          </p:cNvPr>
          <p:cNvSpPr txBox="1"/>
          <p:nvPr/>
        </p:nvSpPr>
        <p:spPr>
          <a:xfrm>
            <a:off x="899592" y="5939988"/>
            <a:ext cx="7422475" cy="369332"/>
          </a:xfrm>
          <a:prstGeom prst="rect">
            <a:avLst/>
          </a:prstGeom>
          <a:noFill/>
        </p:spPr>
        <p:txBody>
          <a:bodyPr wrap="square" rtlCol="0">
            <a:spAutoFit/>
          </a:bodyPr>
          <a:lstStyle/>
          <a:p>
            <a:pPr algn="ctr"/>
            <a:r>
              <a:rPr lang="en-US" dirty="0"/>
              <a:t>Fig: Sequence Diagram for system</a:t>
            </a:r>
            <a:endParaRPr lang="en-IN" dirty="0"/>
          </a:p>
        </p:txBody>
      </p:sp>
    </p:spTree>
    <p:extLst>
      <p:ext uri="{BB962C8B-B14F-4D97-AF65-F5344CB8AC3E}">
        <p14:creationId xmlns:p14="http://schemas.microsoft.com/office/powerpoint/2010/main" val="2277241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D78CB85-335A-4467-81FE-536ABD19F5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576" y="476672"/>
            <a:ext cx="7776864" cy="5472608"/>
          </a:xfrm>
        </p:spPr>
      </p:pic>
      <p:sp>
        <p:nvSpPr>
          <p:cNvPr id="6" name="TextBox 5">
            <a:extLst>
              <a:ext uri="{FF2B5EF4-FFF2-40B4-BE49-F238E27FC236}">
                <a16:creationId xmlns:a16="http://schemas.microsoft.com/office/drawing/2014/main" id="{03C5AF30-B7C8-49F9-9490-EB54967C0961}"/>
              </a:ext>
            </a:extLst>
          </p:cNvPr>
          <p:cNvSpPr txBox="1"/>
          <p:nvPr/>
        </p:nvSpPr>
        <p:spPr>
          <a:xfrm>
            <a:off x="827584" y="5980638"/>
            <a:ext cx="7704856" cy="369332"/>
          </a:xfrm>
          <a:prstGeom prst="rect">
            <a:avLst/>
          </a:prstGeom>
          <a:noFill/>
        </p:spPr>
        <p:txBody>
          <a:bodyPr wrap="square" rtlCol="0">
            <a:spAutoFit/>
          </a:bodyPr>
          <a:lstStyle/>
          <a:p>
            <a:pPr algn="ctr"/>
            <a:r>
              <a:rPr lang="en-US" dirty="0"/>
              <a:t>Fig: Collaboration Diagram for system</a:t>
            </a:r>
            <a:endParaRPr lang="en-IN" dirty="0"/>
          </a:p>
        </p:txBody>
      </p:sp>
    </p:spTree>
    <p:extLst>
      <p:ext uri="{BB962C8B-B14F-4D97-AF65-F5344CB8AC3E}">
        <p14:creationId xmlns:p14="http://schemas.microsoft.com/office/powerpoint/2010/main" val="3556207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DAA75EB-33D7-490F-94A7-76B7357BC4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584" y="692696"/>
            <a:ext cx="7776864" cy="4896544"/>
          </a:xfrm>
        </p:spPr>
      </p:pic>
      <p:sp>
        <p:nvSpPr>
          <p:cNvPr id="6" name="TextBox 5">
            <a:extLst>
              <a:ext uri="{FF2B5EF4-FFF2-40B4-BE49-F238E27FC236}">
                <a16:creationId xmlns:a16="http://schemas.microsoft.com/office/drawing/2014/main" id="{81F4DB03-44BE-47A5-90D0-19376C363B4E}"/>
              </a:ext>
            </a:extLst>
          </p:cNvPr>
          <p:cNvSpPr txBox="1"/>
          <p:nvPr/>
        </p:nvSpPr>
        <p:spPr>
          <a:xfrm>
            <a:off x="899592" y="5589240"/>
            <a:ext cx="7704856" cy="369332"/>
          </a:xfrm>
          <a:prstGeom prst="rect">
            <a:avLst/>
          </a:prstGeom>
          <a:noFill/>
        </p:spPr>
        <p:txBody>
          <a:bodyPr wrap="square" rtlCol="0">
            <a:spAutoFit/>
          </a:bodyPr>
          <a:lstStyle/>
          <a:p>
            <a:pPr algn="ctr"/>
            <a:r>
              <a:rPr lang="en-US" dirty="0"/>
              <a:t>Fig: Activity Diagram for system</a:t>
            </a:r>
            <a:endParaRPr lang="en-IN" dirty="0"/>
          </a:p>
        </p:txBody>
      </p:sp>
    </p:spTree>
    <p:extLst>
      <p:ext uri="{BB962C8B-B14F-4D97-AF65-F5344CB8AC3E}">
        <p14:creationId xmlns:p14="http://schemas.microsoft.com/office/powerpoint/2010/main" val="1834759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C7ED0-AD72-4B14-8034-DC35C74F0778}"/>
              </a:ext>
            </a:extLst>
          </p:cNvPr>
          <p:cNvSpPr>
            <a:spLocks noGrp="1"/>
          </p:cNvSpPr>
          <p:nvPr>
            <p:ph type="title"/>
          </p:nvPr>
        </p:nvSpPr>
        <p:spPr>
          <a:xfrm>
            <a:off x="685332" y="260648"/>
            <a:ext cx="7773338" cy="794258"/>
          </a:xfrm>
        </p:spPr>
        <p:txBody>
          <a:bodyPr/>
          <a:lstStyle/>
          <a:p>
            <a:r>
              <a:rPr lang="en-US" dirty="0">
                <a:latin typeface="Times New Roman" panose="02020603050405020304" pitchFamily="18" charset="0"/>
                <a:cs typeface="Times New Roman" panose="02020603050405020304" pitchFamily="18" charset="0"/>
              </a:rPr>
              <a:t>SCREENSHOTS</a:t>
            </a:r>
            <a:endParaRPr lang="en-IN"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267B7BC7-D96A-46D7-8A78-F9CB6F318112}"/>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827584" y="1054906"/>
            <a:ext cx="7631086" cy="4606342"/>
          </a:xfrm>
          <a:prstGeom prst="rect">
            <a:avLst/>
          </a:prstGeom>
        </p:spPr>
      </p:pic>
      <p:sp>
        <p:nvSpPr>
          <p:cNvPr id="5" name="TextBox 4">
            <a:extLst>
              <a:ext uri="{FF2B5EF4-FFF2-40B4-BE49-F238E27FC236}">
                <a16:creationId xmlns:a16="http://schemas.microsoft.com/office/drawing/2014/main" id="{47A6D0C7-784D-43BA-A2B5-FCF3C89CA9FE}"/>
              </a:ext>
            </a:extLst>
          </p:cNvPr>
          <p:cNvSpPr txBox="1"/>
          <p:nvPr/>
        </p:nvSpPr>
        <p:spPr>
          <a:xfrm>
            <a:off x="827584" y="5877272"/>
            <a:ext cx="7631086" cy="646331"/>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User interface of different categories Home page.</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41503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331" y="260649"/>
            <a:ext cx="7773338" cy="1080120"/>
          </a:xfrm>
        </p:spPr>
        <p:txBody>
          <a:bodyPr>
            <a:normAutofit/>
          </a:bodyPr>
          <a:lstStyle/>
          <a:p>
            <a:r>
              <a:rPr lang="en-US" sz="4000" dirty="0">
                <a:latin typeface="Times New Roman" panose="02020603050405020304" pitchFamily="18" charset="0"/>
                <a:cs typeface="Times New Roman" panose="02020603050405020304" pitchFamily="18" charset="0"/>
              </a:rPr>
              <a:t>INDEX</a:t>
            </a:r>
          </a:p>
        </p:txBody>
      </p:sp>
      <p:sp>
        <p:nvSpPr>
          <p:cNvPr id="3" name="Content Placeholder 2"/>
          <p:cNvSpPr>
            <a:spLocks noGrp="1"/>
          </p:cNvSpPr>
          <p:nvPr>
            <p:ph idx="1"/>
          </p:nvPr>
        </p:nvSpPr>
        <p:spPr>
          <a:xfrm>
            <a:off x="685331" y="1124744"/>
            <a:ext cx="7773339" cy="5328592"/>
          </a:xfrm>
        </p:spPr>
        <p:txBody>
          <a:bodyPr>
            <a:normAutofit fontScale="85000" lnSpcReduction="10000"/>
          </a:bodyPr>
          <a:lstStyle/>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Abstract</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Existing system</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Disadvantages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Proposed system</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Advantages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System architecture</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Functional requirements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Non-functional requirements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Modules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Minimum software requirements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Minimum hardware requirements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UML Diagrams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Screenshots</a:t>
            </a:r>
          </a:p>
          <a:p>
            <a:pPr>
              <a:buFont typeface="Wingdings" pitchFamily="2" charset="2"/>
              <a:buChar char="Ø"/>
            </a:pPr>
            <a:r>
              <a:rPr lang="en-US" sz="1800" cap="none" dirty="0">
                <a:latin typeface="Times New Roman" panose="02020603050405020304" pitchFamily="18" charset="0"/>
                <a:cs typeface="Times New Roman" panose="02020603050405020304" pitchFamily="18" charset="0"/>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92E4703-F9F3-4315-8059-33F5A50A2471}"/>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11560" y="548680"/>
            <a:ext cx="7846640" cy="4896544"/>
          </a:xfrm>
          <a:prstGeom prst="rect">
            <a:avLst/>
          </a:prstGeom>
        </p:spPr>
      </p:pic>
      <p:sp>
        <p:nvSpPr>
          <p:cNvPr id="5" name="TextBox 4">
            <a:extLst>
              <a:ext uri="{FF2B5EF4-FFF2-40B4-BE49-F238E27FC236}">
                <a16:creationId xmlns:a16="http://schemas.microsoft.com/office/drawing/2014/main" id="{1C378AFC-61AC-465A-BCB0-8DE6B3044310}"/>
              </a:ext>
            </a:extLst>
          </p:cNvPr>
          <p:cNvSpPr txBox="1"/>
          <p:nvPr/>
        </p:nvSpPr>
        <p:spPr>
          <a:xfrm>
            <a:off x="685800" y="5661248"/>
            <a:ext cx="7920880" cy="923330"/>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Existing user can directly login to account by giving login credentials and clicking on login button.</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581501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4EF86ED-6CA1-461B-8DE6-27F622D54C2D}"/>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547088"/>
            <a:ext cx="7772400" cy="4970143"/>
          </a:xfrm>
          <a:prstGeom prst="rect">
            <a:avLst/>
          </a:prstGeom>
        </p:spPr>
      </p:pic>
      <p:sp>
        <p:nvSpPr>
          <p:cNvPr id="6" name="TextBox 5">
            <a:extLst>
              <a:ext uri="{FF2B5EF4-FFF2-40B4-BE49-F238E27FC236}">
                <a16:creationId xmlns:a16="http://schemas.microsoft.com/office/drawing/2014/main" id="{109F8FA0-42F8-450D-9F3E-A8FFA2F8A80C}"/>
              </a:ext>
            </a:extLst>
          </p:cNvPr>
          <p:cNvSpPr txBox="1"/>
          <p:nvPr/>
        </p:nvSpPr>
        <p:spPr>
          <a:xfrm>
            <a:off x="685800" y="5589240"/>
            <a:ext cx="7772400" cy="923330"/>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New user can signup to account by entering valid credentials and clicking on signup button.</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2156130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CC8E0B4-9615-4F2F-B5D2-DD2330708FDE}"/>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827584" y="353294"/>
            <a:ext cx="7560840" cy="5451970"/>
          </a:xfrm>
          <a:prstGeom prst="rect">
            <a:avLst/>
          </a:prstGeom>
        </p:spPr>
      </p:pic>
      <p:sp>
        <p:nvSpPr>
          <p:cNvPr id="5" name="TextBox 4">
            <a:extLst>
              <a:ext uri="{FF2B5EF4-FFF2-40B4-BE49-F238E27FC236}">
                <a16:creationId xmlns:a16="http://schemas.microsoft.com/office/drawing/2014/main" id="{00423B0B-C023-4B5C-BC15-EDF61BD44A6D}"/>
              </a:ext>
            </a:extLst>
          </p:cNvPr>
          <p:cNvSpPr txBox="1"/>
          <p:nvPr/>
        </p:nvSpPr>
        <p:spPr>
          <a:xfrm>
            <a:off x="827584" y="5949280"/>
            <a:ext cx="7560840" cy="646331"/>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Displays all the Medicines available in our website.</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246201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03090BF-56A6-4474-8C5A-5311D6ED17EE}"/>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827584" y="497308"/>
            <a:ext cx="7560839" cy="5451971"/>
          </a:xfrm>
          <a:prstGeom prst="rect">
            <a:avLst/>
          </a:prstGeom>
        </p:spPr>
      </p:pic>
      <p:sp>
        <p:nvSpPr>
          <p:cNvPr id="5" name="TextBox 4">
            <a:extLst>
              <a:ext uri="{FF2B5EF4-FFF2-40B4-BE49-F238E27FC236}">
                <a16:creationId xmlns:a16="http://schemas.microsoft.com/office/drawing/2014/main" id="{638ED2D3-4D4D-492F-BB79-A86DF28BD26A}"/>
              </a:ext>
            </a:extLst>
          </p:cNvPr>
          <p:cNvSpPr txBox="1"/>
          <p:nvPr/>
        </p:nvSpPr>
        <p:spPr>
          <a:xfrm>
            <a:off x="827584" y="5949280"/>
            <a:ext cx="7632848" cy="646331"/>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Displays all the Products that are available in our website.</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64970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BEC5644-199C-488A-9BA5-7A4D080B6922}"/>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548680"/>
            <a:ext cx="7772400" cy="5256584"/>
          </a:xfrm>
          <a:prstGeom prst="rect">
            <a:avLst/>
          </a:prstGeom>
        </p:spPr>
      </p:pic>
      <p:sp>
        <p:nvSpPr>
          <p:cNvPr id="5" name="TextBox 4">
            <a:extLst>
              <a:ext uri="{FF2B5EF4-FFF2-40B4-BE49-F238E27FC236}">
                <a16:creationId xmlns:a16="http://schemas.microsoft.com/office/drawing/2014/main" id="{24FB74F9-AF7D-4501-87CA-82165AB9CFD7}"/>
              </a:ext>
            </a:extLst>
          </p:cNvPr>
          <p:cNvSpPr txBox="1"/>
          <p:nvPr/>
        </p:nvSpPr>
        <p:spPr>
          <a:xfrm>
            <a:off x="683568" y="5877272"/>
            <a:ext cx="7776864" cy="646331"/>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Contains details of every order of an user in our website.</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9567394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44AFE99-C7F7-452F-8ED8-D5B98AB4D26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476672"/>
            <a:ext cx="7772400" cy="5328592"/>
          </a:xfrm>
          <a:prstGeom prst="rect">
            <a:avLst/>
          </a:prstGeom>
        </p:spPr>
      </p:pic>
      <p:sp>
        <p:nvSpPr>
          <p:cNvPr id="5" name="TextBox 4">
            <a:extLst>
              <a:ext uri="{FF2B5EF4-FFF2-40B4-BE49-F238E27FC236}">
                <a16:creationId xmlns:a16="http://schemas.microsoft.com/office/drawing/2014/main" id="{2A09D35B-A581-48CE-900D-545C31B90D95}"/>
              </a:ext>
            </a:extLst>
          </p:cNvPr>
          <p:cNvSpPr txBox="1"/>
          <p:nvPr/>
        </p:nvSpPr>
        <p:spPr>
          <a:xfrm>
            <a:off x="683568" y="5949280"/>
            <a:ext cx="7776864" cy="923330"/>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Helpful for user to provide the feedback about the website and orders.</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8530726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129777F-83E7-46F0-9F99-8A5F084E6B41}"/>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620687"/>
            <a:ext cx="7772400" cy="5154959"/>
          </a:xfrm>
          <a:prstGeom prst="rect">
            <a:avLst/>
          </a:prstGeom>
        </p:spPr>
      </p:pic>
      <p:sp>
        <p:nvSpPr>
          <p:cNvPr id="5" name="TextBox 4">
            <a:extLst>
              <a:ext uri="{FF2B5EF4-FFF2-40B4-BE49-F238E27FC236}">
                <a16:creationId xmlns:a16="http://schemas.microsoft.com/office/drawing/2014/main" id="{B40ED97D-D2C1-4715-8031-73B9BA8C88C2}"/>
              </a:ext>
            </a:extLst>
          </p:cNvPr>
          <p:cNvSpPr txBox="1"/>
          <p:nvPr/>
        </p:nvSpPr>
        <p:spPr>
          <a:xfrm>
            <a:off x="823120" y="5775647"/>
            <a:ext cx="7704856" cy="923330"/>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Administrator can login by Giving details and clicking on login button.</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0048717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920407F-3A47-4FFA-8691-336CA446C9C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476672"/>
            <a:ext cx="7772400" cy="5472608"/>
          </a:xfrm>
          <a:prstGeom prst="rect">
            <a:avLst/>
          </a:prstGeom>
        </p:spPr>
      </p:pic>
      <p:sp>
        <p:nvSpPr>
          <p:cNvPr id="5" name="TextBox 4">
            <a:extLst>
              <a:ext uri="{FF2B5EF4-FFF2-40B4-BE49-F238E27FC236}">
                <a16:creationId xmlns:a16="http://schemas.microsoft.com/office/drawing/2014/main" id="{1C23EDFF-C7CF-4813-91FF-5458E3CADB08}"/>
              </a:ext>
            </a:extLst>
          </p:cNvPr>
          <p:cNvSpPr txBox="1"/>
          <p:nvPr/>
        </p:nvSpPr>
        <p:spPr>
          <a:xfrm>
            <a:off x="683568" y="5949280"/>
            <a:ext cx="7776864" cy="646331"/>
          </a:xfrm>
          <a:prstGeom prst="rect">
            <a:avLst/>
          </a:prstGeom>
          <a:noFill/>
        </p:spPr>
        <p:txBody>
          <a:bodyPr wrap="square" rtlCol="0">
            <a:spAutoFit/>
          </a:bodyPr>
          <a:lstStyle/>
          <a:p>
            <a:r>
              <a:rPr lang="en-IN" sz="1800" dirty="0">
                <a:solidFill>
                  <a:srgbClr val="000000"/>
                </a:solidFill>
                <a:effectLst/>
                <a:latin typeface="Times New Roman" panose="02020603050405020304" pitchFamily="18" charset="0"/>
                <a:ea typeface="Calibri" panose="020F0502020204030204" pitchFamily="34" charset="0"/>
              </a:rPr>
              <a:t>Description:- Contains details about the apps and authorizations.</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5683851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A3EDC-C88E-4DA9-A034-8CE30126443E}"/>
              </a:ext>
            </a:extLst>
          </p:cNvPr>
          <p:cNvSpPr>
            <a:spLocks noGrp="1"/>
          </p:cNvSpPr>
          <p:nvPr>
            <p:ph type="title"/>
          </p:nvPr>
        </p:nvSpPr>
        <p:spPr>
          <a:xfrm>
            <a:off x="685332" y="332656"/>
            <a:ext cx="7773338" cy="794258"/>
          </a:xfrm>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E933C55-1577-4CA1-9E5D-7C1252C362E6}"/>
              </a:ext>
            </a:extLst>
          </p:cNvPr>
          <p:cNvSpPr>
            <a:spLocks noGrp="1"/>
          </p:cNvSpPr>
          <p:nvPr>
            <p:ph idx="1"/>
          </p:nvPr>
        </p:nvSpPr>
        <p:spPr>
          <a:xfrm>
            <a:off x="685331" y="1196752"/>
            <a:ext cx="7773339" cy="4594449"/>
          </a:xfrm>
        </p:spPr>
        <p:txBody>
          <a:bodyPr/>
          <a:lstStyle/>
          <a:p>
            <a:pPr marL="0" indent="0" algn="just">
              <a:buNone/>
            </a:pPr>
            <a:r>
              <a:rPr lang="en-IN" sz="1800" b="0" cap="none" dirty="0">
                <a:solidFill>
                  <a:srgbClr val="000000"/>
                </a:solidFill>
                <a:effectLst/>
                <a:latin typeface="Times New Roman" panose="02020603050405020304" pitchFamily="18" charset="0"/>
                <a:ea typeface="Times New Roman" panose="02020603050405020304" pitchFamily="18" charset="0"/>
              </a:rPr>
              <a:t>	</a:t>
            </a:r>
            <a:r>
              <a:rPr lang="en-IN" b="0" cap="none" dirty="0">
                <a:solidFill>
                  <a:srgbClr val="000000"/>
                </a:solidFill>
                <a:effectLst/>
                <a:latin typeface="Times New Roman" panose="02020603050405020304" pitchFamily="18" charset="0"/>
                <a:ea typeface="Times New Roman" panose="02020603050405020304" pitchFamily="18" charset="0"/>
              </a:rPr>
              <a:t>In conclusion, the medical store management system has brought about significant changes in the way individual access and manage their healthcare needs. The convenience and accessibility offered by these platforms have proven to be valuable, especially in the context of modern, fast-paced lifestyles</a:t>
            </a:r>
            <a:r>
              <a:rPr lang="en-IN" b="0" dirty="0">
                <a:solidFill>
                  <a:srgbClr val="000000"/>
                </a:solidFill>
                <a:effectLst/>
                <a:latin typeface="Times New Roman" panose="02020603050405020304" pitchFamily="18" charset="0"/>
                <a:ea typeface="Times New Roman" panose="02020603050405020304" pitchFamily="18" charset="0"/>
              </a:rPr>
              <a:t>.</a:t>
            </a:r>
            <a:endParaRPr lang="en-IN" b="1"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7292046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buNone/>
            </a:pPr>
            <a:r>
              <a:rPr lang="en-US" sz="9600" dirty="0">
                <a:latin typeface="Algerian" pitchFamily="82"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330" y="188640"/>
            <a:ext cx="7773338" cy="1596177"/>
          </a:xfrm>
        </p:spPr>
        <p:txBody>
          <a:bodyPr>
            <a:normAutofit/>
          </a:bodyPr>
          <a:lstStyle/>
          <a:p>
            <a:r>
              <a:rPr lang="en-US" sz="4000"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685331" y="1700808"/>
            <a:ext cx="7773339" cy="4752528"/>
          </a:xfrm>
        </p:spPr>
        <p:txBody>
          <a:bodyPr>
            <a:normAutofit/>
          </a:bodyPr>
          <a:lstStyle/>
          <a:p>
            <a:pPr algn="just">
              <a:buNone/>
            </a:pPr>
            <a:endParaRPr lang="en-US" sz="1800" dirty="0"/>
          </a:p>
          <a:p>
            <a:pPr algn="just">
              <a:buNone/>
            </a:pPr>
            <a:r>
              <a:rPr lang="en-US" sz="1800" dirty="0"/>
              <a:t> 	</a:t>
            </a:r>
            <a:r>
              <a:rPr lang="en-US" sz="1800" cap="none" dirty="0"/>
              <a:t>	</a:t>
            </a:r>
            <a:r>
              <a:rPr lang="en-US" sz="1900" cap="none" dirty="0">
                <a:latin typeface="Times New Roman" panose="02020603050405020304" pitchFamily="18" charset="0"/>
                <a:cs typeface="Times New Roman" panose="02020603050405020304" pitchFamily="18" charset="0"/>
              </a:rPr>
              <a:t>The Medical store management system is designed to streamline operations and improve customer experience in the healthcare sector. The system includes key features such as inventory management, online ordering, payments and customer management. </a:t>
            </a:r>
          </a:p>
          <a:p>
            <a:pPr algn="just">
              <a:buNone/>
            </a:pPr>
            <a:r>
              <a:rPr lang="en-US" sz="1900" cap="none" dirty="0">
                <a:latin typeface="Times New Roman" panose="02020603050405020304" pitchFamily="18" charset="0"/>
                <a:cs typeface="Times New Roman" panose="02020603050405020304" pitchFamily="18" charset="0"/>
              </a:rPr>
              <a:t>		The main aim of Medical store management system is to improve the efficiency of medical stores by providing real-time access to stock information, supporting transactions, and automating routine tasks. The system will focus on the overall healthcare service by ensuring the availability of medicines and providing a convenient platform for customers to access medical supplies.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F357D-6B5B-4644-8FEF-4990C15A190A}"/>
              </a:ext>
            </a:extLst>
          </p:cNvPr>
          <p:cNvSpPr>
            <a:spLocks noGrp="1"/>
          </p:cNvSpPr>
          <p:nvPr>
            <p:ph type="title"/>
          </p:nvPr>
        </p:nvSpPr>
        <p:spPr>
          <a:xfrm>
            <a:off x="685332" y="618518"/>
            <a:ext cx="7773338" cy="5474778"/>
          </a:xfrm>
        </p:spPr>
        <p:txBody>
          <a:bodyPr>
            <a:normAutofit/>
          </a:bodyPr>
          <a:lstStyle/>
          <a:p>
            <a:r>
              <a:rPr lang="en-US" sz="9000" dirty="0">
                <a:latin typeface="Algerian" panose="04020705040A02060702" pitchFamily="82" charset="0"/>
              </a:rPr>
              <a:t>ANY QUERIES</a:t>
            </a:r>
            <a:endParaRPr lang="en-IN" sz="9000" dirty="0">
              <a:latin typeface="Algerian" panose="04020705040A02060702" pitchFamily="82" charset="0"/>
            </a:endParaRPr>
          </a:p>
        </p:txBody>
      </p:sp>
    </p:spTree>
    <p:extLst>
      <p:ext uri="{BB962C8B-B14F-4D97-AF65-F5344CB8AC3E}">
        <p14:creationId xmlns:p14="http://schemas.microsoft.com/office/powerpoint/2010/main" val="3162297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EXISTING SYSTEM</a:t>
            </a:r>
          </a:p>
        </p:txBody>
      </p:sp>
      <p:sp>
        <p:nvSpPr>
          <p:cNvPr id="3" name="Content Placeholder 2"/>
          <p:cNvSpPr>
            <a:spLocks noGrp="1"/>
          </p:cNvSpPr>
          <p:nvPr>
            <p:ph idx="1"/>
          </p:nvPr>
        </p:nvSpPr>
        <p:spPr/>
        <p:txBody>
          <a:bodyPr>
            <a:normAutofit/>
          </a:bodyPr>
          <a:lstStyle/>
          <a:p>
            <a:pPr algn="just">
              <a:buNone/>
            </a:pPr>
            <a:r>
              <a:rPr lang="en-US" sz="1800" cap="none" dirty="0">
                <a:latin typeface="Times New Roman" panose="02020603050405020304" pitchFamily="18" charset="0"/>
                <a:cs typeface="Times New Roman" panose="02020603050405020304" pitchFamily="18" charset="0"/>
              </a:rPr>
              <a:t>		</a:t>
            </a:r>
            <a:r>
              <a:rPr lang="en-US" cap="none" dirty="0">
                <a:latin typeface="Times New Roman" panose="02020603050405020304" pitchFamily="18" charset="0"/>
                <a:cs typeface="Times New Roman" panose="02020603050405020304" pitchFamily="18" charset="0"/>
              </a:rPr>
              <a:t>The project includes only the branding and name of medicine and its difficult for uneducated and normal people to understand for what purpose the specific medicine is being used. Some of the current existing systems do not provide expiry dates.</a:t>
            </a:r>
          </a:p>
          <a:p>
            <a:pPr algn="just">
              <a:buNone/>
            </a:pPr>
            <a:r>
              <a:rPr lang="en-US" cap="none" dirty="0">
                <a:latin typeface="Times New Roman" panose="02020603050405020304" pitchFamily="18" charset="0"/>
                <a:cs typeface="Times New Roman" panose="02020603050405020304" pitchFamily="18" charset="0"/>
              </a:rPr>
              <a:t>		 Here are some common challenges and drawbacks associated with online medical store management system.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260648"/>
            <a:ext cx="7773338" cy="884022"/>
          </a:xfrm>
        </p:spPr>
        <p:txBody>
          <a:bodyPr>
            <a:normAutofit/>
          </a:bodyPr>
          <a:lstStyle/>
          <a:p>
            <a:r>
              <a:rPr lang="en-US" sz="4000" dirty="0">
                <a:latin typeface="Times New Roman" panose="02020603050405020304" pitchFamily="18" charset="0"/>
                <a:cs typeface="Times New Roman" panose="02020603050405020304" pitchFamily="18" charset="0"/>
              </a:rPr>
              <a:t>DISADVANTAGES</a:t>
            </a:r>
          </a:p>
        </p:txBody>
      </p:sp>
      <p:sp>
        <p:nvSpPr>
          <p:cNvPr id="3" name="Content Placeholder 2"/>
          <p:cNvSpPr>
            <a:spLocks noGrp="1"/>
          </p:cNvSpPr>
          <p:nvPr>
            <p:ph idx="1"/>
          </p:nvPr>
        </p:nvSpPr>
        <p:spPr>
          <a:xfrm>
            <a:off x="383429" y="1628800"/>
            <a:ext cx="8229600" cy="4293096"/>
          </a:xfrm>
        </p:spPr>
        <p:txBody>
          <a:bodyPr>
            <a:normAutofit/>
          </a:bodyPr>
          <a:lstStyle/>
          <a:p>
            <a:endParaRPr lang="en-US" sz="2000" dirty="0"/>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Limited accessibility, especially for individuals those who are not in remote areas.</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Manual prescription handling can lead to errors in data entry, and record-keeping.</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Managing inventory, leads to issues such as overstocking, stockouts, and expired medications.</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Manual processes, including prescription verification, and customer service, can be time-consuming.</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Limited information availability storing and retrieving patient information and prescription history.</a:t>
            </a:r>
          </a:p>
          <a:p>
            <a:pPr>
              <a:buNone/>
            </a:pPr>
            <a:endParaRPr lang="en-US" sz="1600" cap="none"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PROPOSED SYSTEM</a:t>
            </a:r>
          </a:p>
        </p:txBody>
      </p:sp>
      <p:sp>
        <p:nvSpPr>
          <p:cNvPr id="3" name="Content Placeholder 2"/>
          <p:cNvSpPr>
            <a:spLocks noGrp="1"/>
          </p:cNvSpPr>
          <p:nvPr>
            <p:ph idx="1"/>
          </p:nvPr>
        </p:nvSpPr>
        <p:spPr>
          <a:xfrm>
            <a:off x="685331" y="2348880"/>
            <a:ext cx="7773339" cy="3424107"/>
          </a:xfrm>
        </p:spPr>
        <p:txBody>
          <a:bodyPr>
            <a:normAutofit/>
          </a:bodyPr>
          <a:lstStyle/>
          <a:p>
            <a:pPr algn="just">
              <a:buNone/>
            </a:pPr>
            <a:r>
              <a:rPr lang="en-US" sz="2000" dirty="0"/>
              <a:t>	</a:t>
            </a:r>
            <a:r>
              <a:rPr lang="en-US" cap="none" dirty="0"/>
              <a:t>	</a:t>
            </a:r>
            <a:r>
              <a:rPr lang="en-US" cap="none" dirty="0">
                <a:latin typeface="Times New Roman" panose="02020603050405020304" pitchFamily="18" charset="0"/>
                <a:cs typeface="Times New Roman" panose="02020603050405020304" pitchFamily="18" charset="0"/>
              </a:rPr>
              <a:t>The project is being developed will contain the complete information about the medicine along with its expiry details. The user can also share the feedback by logging into our website.</a:t>
            </a:r>
          </a:p>
          <a:p>
            <a:pPr algn="just">
              <a:buNone/>
            </a:pPr>
            <a:r>
              <a:rPr lang="en-US" cap="none" dirty="0">
                <a:latin typeface="Times New Roman" panose="02020603050405020304" pitchFamily="18" charset="0"/>
                <a:cs typeface="Times New Roman" panose="02020603050405020304" pitchFamily="18" charset="0"/>
              </a:rPr>
              <a:t>		 Online medical stores offer various advantages of digital technology to streamline processes and enhance accessibility to healthcare products and services. Here are some key advantages of online medical store management system.</a:t>
            </a:r>
          </a:p>
          <a:p>
            <a:pPr>
              <a:buNone/>
            </a:pPr>
            <a:r>
              <a:rPr lang="en-US" cap="none"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331" y="281552"/>
            <a:ext cx="7773338" cy="966304"/>
          </a:xfrm>
        </p:spPr>
        <p:txBody>
          <a:bodyPr>
            <a:normAutofit/>
          </a:bodyPr>
          <a:lstStyle/>
          <a:p>
            <a:r>
              <a:rPr lang="en-US" sz="4000" dirty="0">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457200" y="1556792"/>
            <a:ext cx="8229600" cy="4536504"/>
          </a:xfrm>
        </p:spPr>
        <p:txBody>
          <a:bodyPr>
            <a:normAutofit/>
          </a:bodyPr>
          <a:lstStyle/>
          <a:p>
            <a:endParaRPr lang="en-US" sz="2000" dirty="0"/>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Detailed information about medications including expiry date available on the platform</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User privacy in online platforms provide a way for users to order sensitive medications without the need for face-to-face interactions</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Users can browse and purchase medications and healthcare products from the comfort of their homes, 24/7. </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Online medical stores eliminate the need for physical travel to saving time for users. </a:t>
            </a:r>
          </a:p>
          <a:p>
            <a:pPr algn="just">
              <a:buFont typeface="Wingdings" pitchFamily="2" charset="2"/>
              <a:buChar char="Ø"/>
            </a:pPr>
            <a:r>
              <a:rPr lang="en-US" sz="1800" cap="none" dirty="0">
                <a:latin typeface="Times New Roman" panose="02020603050405020304" pitchFamily="18" charset="0"/>
                <a:cs typeface="Times New Roman" panose="02020603050405020304" pitchFamily="18" charset="0"/>
              </a:rPr>
              <a:t>Online platforms often provide transparent pricing, allowing users to compare the costs of medications across different pharmacies.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334" y="98595"/>
            <a:ext cx="7773338" cy="1596177"/>
          </a:xfrm>
        </p:spPr>
        <p:txBody>
          <a:bodyPr>
            <a:normAutofit/>
          </a:bodyPr>
          <a:lstStyle/>
          <a:p>
            <a:r>
              <a:rPr lang="en-US" sz="4000" dirty="0">
                <a:latin typeface="Times New Roman" panose="02020603050405020304" pitchFamily="18" charset="0"/>
                <a:cs typeface="Times New Roman" panose="02020603050405020304" pitchFamily="18" charset="0"/>
              </a:rPr>
              <a:t>SYSTEM ARCHITECTURE</a:t>
            </a:r>
          </a:p>
        </p:txBody>
      </p:sp>
      <p:pic>
        <p:nvPicPr>
          <p:cNvPr id="5" name="Content Placeholder 4">
            <a:extLst>
              <a:ext uri="{FF2B5EF4-FFF2-40B4-BE49-F238E27FC236}">
                <a16:creationId xmlns:a16="http://schemas.microsoft.com/office/drawing/2014/main" id="{0471642F-434E-446F-BCE8-932DAF5CD9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065" y="1268760"/>
            <a:ext cx="8642415" cy="5328592"/>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FUNCTIONAL REQUIREMENTS</a:t>
            </a:r>
          </a:p>
        </p:txBody>
      </p:sp>
      <p:sp>
        <p:nvSpPr>
          <p:cNvPr id="3" name="Content Placeholder 2"/>
          <p:cNvSpPr>
            <a:spLocks noGrp="1"/>
          </p:cNvSpPr>
          <p:nvPr>
            <p:ph idx="1"/>
          </p:nvPr>
        </p:nvSpPr>
        <p:spPr>
          <a:xfrm>
            <a:off x="681862" y="1916832"/>
            <a:ext cx="7773339" cy="4014234"/>
          </a:xfrm>
        </p:spPr>
        <p:txBody>
          <a:bodyPr>
            <a:normAutofit/>
          </a:bodyPr>
          <a:lstStyle/>
          <a:p>
            <a:pPr>
              <a:buNone/>
            </a:pPr>
            <a:r>
              <a:rPr lang="en-US" sz="2000" dirty="0"/>
              <a:t> </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keep records of registration of customers. </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keep the records of medicines. </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keep the record of daily sell. </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keep the record of products.</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store the feedback given by the customer. </a:t>
            </a:r>
          </a:p>
          <a:p>
            <a:pPr>
              <a:buFont typeface="Wingdings" pitchFamily="2" charset="2"/>
              <a:buChar char="Ø"/>
            </a:pPr>
            <a:r>
              <a:rPr lang="en-US" cap="none" dirty="0">
                <a:latin typeface="Times New Roman" panose="02020603050405020304" pitchFamily="18" charset="0"/>
                <a:cs typeface="Times New Roman" panose="02020603050405020304" pitchFamily="18" charset="0"/>
              </a:rPr>
              <a:t>The system should keep details about the product it is delivered or not etc. </a:t>
            </a:r>
          </a:p>
          <a:p>
            <a:endParaRPr lang="en-US" sz="21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1926</TotalTime>
  <Words>943</Words>
  <Application>Microsoft Office PowerPoint</Application>
  <PresentationFormat>On-screen Show (4:3)</PresentationFormat>
  <Paragraphs>98</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Algerian</vt:lpstr>
      <vt:lpstr>Arial</vt:lpstr>
      <vt:lpstr>Times New Roman</vt:lpstr>
      <vt:lpstr>Tw Cen MT</vt:lpstr>
      <vt:lpstr>Wingdings</vt:lpstr>
      <vt:lpstr>Droplet</vt:lpstr>
      <vt:lpstr>MEDICAL STORE MANAGEMENT SYSTEM</vt:lpstr>
      <vt:lpstr>INDEX</vt:lpstr>
      <vt:lpstr>ABSTRACT</vt:lpstr>
      <vt:lpstr>EXISTING SYSTEM</vt:lpstr>
      <vt:lpstr>DISADVANTAGES</vt:lpstr>
      <vt:lpstr>PROPOSED SYSTEM</vt:lpstr>
      <vt:lpstr>ADVANTAGES</vt:lpstr>
      <vt:lpstr>SYSTEM ARCHITECTURE</vt:lpstr>
      <vt:lpstr>FUNCTIONAL REQUIREMENTS</vt:lpstr>
      <vt:lpstr>NON-FUNCTIONAL REQUIREMENTS</vt:lpstr>
      <vt:lpstr>Modules</vt:lpstr>
      <vt:lpstr>MINIMUM SOFTWARE REQUIREMENTS</vt:lpstr>
      <vt:lpstr>MINIMUM HARDWARE REQUIREMENTS</vt:lpstr>
      <vt:lpstr>UML Diagrams</vt:lpstr>
      <vt:lpstr>PowerPoint Presentation</vt:lpstr>
      <vt:lpstr>PowerPoint Presentation</vt:lpstr>
      <vt:lpstr>PowerPoint Presentation</vt:lpstr>
      <vt:lpstr>PowerPoint Presentation</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ANY QUERIES</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MEDICAL STORE MANAGEMENT SYSTEM</dc:title>
  <dc:creator>ADMIN</dc:creator>
  <cp:lastModifiedBy>DAMARASINGU GOWTHAM BHASKAR</cp:lastModifiedBy>
  <cp:revision>31</cp:revision>
  <dcterms:created xsi:type="dcterms:W3CDTF">2024-02-28T21:53:30Z</dcterms:created>
  <dcterms:modified xsi:type="dcterms:W3CDTF">2024-05-21T09:35:19Z</dcterms:modified>
</cp:coreProperties>
</file>

<file path=docProps/thumbnail.jpeg>
</file>